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9"/>
  </p:notesMasterIdLst>
  <p:handoutMasterIdLst>
    <p:handoutMasterId r:id="rId90"/>
  </p:handoutMasterIdLst>
  <p:sldIdLst>
    <p:sldId id="627" r:id="rId70"/>
    <p:sldId id="625" r:id="rId71"/>
    <p:sldId id="617" r:id="rId72"/>
    <p:sldId id="621" r:id="rId73"/>
    <p:sldId id="599" r:id="rId74"/>
    <p:sldId id="622" r:id="rId75"/>
    <p:sldId id="602" r:id="rId76"/>
    <p:sldId id="623" r:id="rId77"/>
    <p:sldId id="628" r:id="rId78"/>
    <p:sldId id="630" r:id="rId79"/>
    <p:sldId id="631" r:id="rId80"/>
    <p:sldId id="632" r:id="rId81"/>
    <p:sldId id="633" r:id="rId82"/>
    <p:sldId id="636" r:id="rId83"/>
    <p:sldId id="629" r:id="rId84"/>
    <p:sldId id="634" r:id="rId85"/>
    <p:sldId id="635" r:id="rId86"/>
    <p:sldId id="637" r:id="rId87"/>
    <p:sldId id="626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5" autoAdjust="0"/>
    <p:restoredTop sz="91697" autoAdjust="0"/>
  </p:normalViewPr>
  <p:slideViewPr>
    <p:cSldViewPr snapToGrid="0" snapToObjects="1" showGuides="1">
      <p:cViewPr varScale="1">
        <p:scale>
          <a:sx n="66" d="100"/>
          <a:sy n="66" d="100"/>
        </p:scale>
        <p:origin x="582" y="7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notesMaster" Target="notesMasters/notesMaster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90" Type="http://schemas.openxmlformats.org/officeDocument/2006/relationships/handoutMaster" Target="handoutMasters/handoutMaster1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0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2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C:\Program Files\ArcGIS\Pro\bin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80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dll</a:t>
            </a:r>
            <a:r>
              <a:rPr lang="en-US" dirty="0"/>
              <a:t> and image can be called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81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have dependencies on </a:t>
            </a:r>
            <a:r>
              <a:rPr lang="en-US" dirty="0" err="1"/>
              <a:t>dlls</a:t>
            </a:r>
            <a:r>
              <a:rPr lang="en-US" dirty="0"/>
              <a:t> under</a:t>
            </a:r>
            <a:r>
              <a:rPr lang="en-US" baseline="0" dirty="0"/>
              <a:t> </a:t>
            </a:r>
            <a:r>
              <a:rPr lang="en-US" dirty="0"/>
              <a:t>C:\Program Files\ArcGIS\Pro\bin\Extension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8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daml</a:t>
            </a:r>
            <a:r>
              <a:rPr lang="en-US" dirty="0"/>
              <a:t> file can</a:t>
            </a:r>
            <a:r>
              <a:rPr lang="en-US" baseline="0" dirty="0"/>
              <a:t> be called anything and does not have to be associated with an assembly or Add-in.</a:t>
            </a:r>
          </a:p>
          <a:p>
            <a:r>
              <a:rPr lang="en-US" baseline="0" dirty="0"/>
              <a:t>So, customize ribbon interface with no modules or code-behind.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29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5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3/7/2016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Sub Heading/Description Goes Here 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3/7/2016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3/7/2016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Subject | Description (this line of text is the least important item on this slide)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3/7/2016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9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8801" y="2417495"/>
            <a:ext cx="8525773" cy="914400"/>
          </a:xfrm>
        </p:spPr>
        <p:txBody>
          <a:bodyPr/>
          <a:lstStyle/>
          <a:p>
            <a:r>
              <a:rPr lang="en-US" sz="4000" dirty="0">
                <a:cs typeface="AvenirNext LT Pro Demi"/>
              </a:rPr>
              <a:t>Advanced Customization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1" y="3749187"/>
            <a:ext cx="8534401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Wolf Kaiser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5551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7"/>
          <p:cNvSpPr/>
          <p:nvPr/>
        </p:nvSpPr>
        <p:spPr bwMode="auto">
          <a:xfrm>
            <a:off x="-3279" y="1172498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27AAA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3280" y="778244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white">
          <a:xfrm>
            <a:off x="932033" y="1252459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March 8–11, 2016 | Palm Springs, CA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white">
          <a:xfrm>
            <a:off x="932034" y="836330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Esri Developer 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3" name="Picture 12" descr="esri_white.png"/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49" y="1731886"/>
            <a:ext cx="1263166" cy="5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7435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Drag &amp; Drop for </a:t>
            </a:r>
            <a:r>
              <a:rPr lang="en-US" sz="3200" dirty="0" err="1"/>
              <a:t>Dockpane</a:t>
            </a:r>
            <a:r>
              <a:rPr lang="en-US" sz="3200"/>
              <a:t> &amp; Pane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800" dirty="0"/>
              <a:t>2 steps for </a:t>
            </a:r>
            <a:r>
              <a:rPr lang="en-US" sz="2800" dirty="0" err="1"/>
              <a:t>Dockpane</a:t>
            </a:r>
            <a:r>
              <a:rPr lang="en-US" sz="2800" dirty="0"/>
              <a:t> &amp; Pane</a:t>
            </a:r>
          </a:p>
          <a:p>
            <a:pPr lvl="1"/>
            <a:r>
              <a:rPr lang="en-US" sz="2600" dirty="0"/>
              <a:t>Set ‘</a:t>
            </a:r>
            <a:r>
              <a:rPr lang="en-US" sz="2600" dirty="0" err="1"/>
              <a:t>isDropTarget</a:t>
            </a:r>
            <a:r>
              <a:rPr lang="en-US" sz="2600" dirty="0"/>
              <a:t>’ attribute in </a:t>
            </a:r>
            <a:r>
              <a:rPr lang="en-US" sz="2600" dirty="0" err="1"/>
              <a:t>config.daml</a:t>
            </a:r>
            <a:r>
              <a:rPr lang="en-US" sz="2600" dirty="0"/>
              <a:t> to ‘true’</a:t>
            </a:r>
          </a:p>
          <a:p>
            <a:pPr lvl="1"/>
            <a:r>
              <a:rPr lang="en-US" sz="2600" dirty="0"/>
              <a:t>Override virtual functions: </a:t>
            </a:r>
            <a:r>
              <a:rPr lang="en-US" sz="2600" dirty="0" err="1"/>
              <a:t>OnDrop</a:t>
            </a:r>
            <a:r>
              <a:rPr lang="en-US" sz="2600" dirty="0"/>
              <a:t> and </a:t>
            </a:r>
            <a:r>
              <a:rPr lang="en-US" sz="2600" dirty="0" err="1"/>
              <a:t>OnDragOver</a:t>
            </a:r>
            <a:endParaRPr lang="en-US" sz="2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868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Drag &amp; Drop for </a:t>
            </a:r>
            <a:r>
              <a:rPr lang="en-US" sz="3200" dirty="0" err="1"/>
              <a:t>Dockpane</a:t>
            </a:r>
            <a:r>
              <a:rPr lang="en-US" sz="3200"/>
              <a:t> &amp; Pane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800" dirty="0"/>
              <a:t>Set ‘</a:t>
            </a:r>
            <a:r>
              <a:rPr lang="en-US" sz="2800" dirty="0" err="1"/>
              <a:t>isDropTarget</a:t>
            </a:r>
            <a:r>
              <a:rPr lang="en-US" sz="2800" dirty="0"/>
              <a:t>’ attribute in </a:t>
            </a:r>
            <a:r>
              <a:rPr lang="en-US" sz="2800" dirty="0" err="1"/>
              <a:t>config.daml</a:t>
            </a:r>
            <a:r>
              <a:rPr lang="en-US" sz="2800" dirty="0"/>
              <a:t> to ‘true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1414" t="-465" r="21583" b="465"/>
          <a:stretch/>
        </p:blipFill>
        <p:spPr>
          <a:xfrm>
            <a:off x="914400" y="2504840"/>
            <a:ext cx="9784978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633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Drag &amp; Drop for </a:t>
            </a:r>
            <a:r>
              <a:rPr lang="en-US" sz="3200" dirty="0" err="1"/>
              <a:t>Dockpane</a:t>
            </a:r>
            <a:r>
              <a:rPr lang="en-US" sz="3200" dirty="0"/>
              <a:t> &amp; Pane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800" dirty="0"/>
              <a:t>Override virtual function: </a:t>
            </a:r>
            <a:r>
              <a:rPr lang="en-US" sz="2800" dirty="0" err="1"/>
              <a:t>OnDragOver</a:t>
            </a:r>
            <a:endParaRPr lang="en-US" sz="2800" dirty="0"/>
          </a:p>
          <a:p>
            <a:pPr lvl="1"/>
            <a:r>
              <a:rPr lang="en-US" sz="2600" dirty="0"/>
              <a:t>Set </a:t>
            </a:r>
            <a:r>
              <a:rPr lang="en-US" sz="2600" dirty="0" err="1"/>
              <a:t>DropTargetAdorner</a:t>
            </a:r>
            <a:r>
              <a:rPr lang="en-US" sz="2600" dirty="0"/>
              <a:t> and Effect according to your needs: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0" y="3036470"/>
            <a:ext cx="7228571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6440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Drag &amp; Drop for </a:t>
            </a:r>
            <a:r>
              <a:rPr lang="en-US" sz="3200" dirty="0" err="1"/>
              <a:t>Dockpane</a:t>
            </a:r>
            <a:r>
              <a:rPr lang="en-US" sz="3200"/>
              <a:t> &amp; Pane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800" dirty="0"/>
              <a:t>Override virtual functions: </a:t>
            </a:r>
            <a:r>
              <a:rPr lang="en-US" sz="2800" dirty="0" err="1"/>
              <a:t>OnDrop</a:t>
            </a:r>
            <a:endParaRPr lang="en-US" sz="2800" dirty="0"/>
          </a:p>
          <a:p>
            <a:pPr lvl="1"/>
            <a:r>
              <a:rPr lang="en-US" sz="2600" dirty="0"/>
              <a:t>Set Item’s handled property to ‘true’ is you are processing the dropped item: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57" y="3378799"/>
            <a:ext cx="9752381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1882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Demo Drag &amp; Drop </a:t>
            </a:r>
            <a:r>
              <a:rPr lang="en-US" sz="3200" dirty="0" err="1"/>
              <a:t>Dockpane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055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Drag &amp; Drop for Pro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" y="1589752"/>
            <a:ext cx="10369296" cy="3429000"/>
          </a:xfrm>
        </p:spPr>
        <p:txBody>
          <a:bodyPr/>
          <a:lstStyle/>
          <a:p>
            <a:r>
              <a:rPr lang="en-US" sz="2800" dirty="0"/>
              <a:t>2 Steps to Implement a drop handler for ArcGIS Pro:</a:t>
            </a:r>
          </a:p>
          <a:p>
            <a:pPr lvl="1"/>
            <a:r>
              <a:rPr lang="en-US" sz="2400" dirty="0"/>
              <a:t>Insert a drop handler into </a:t>
            </a:r>
            <a:r>
              <a:rPr lang="en-US" sz="2400" dirty="0" err="1"/>
              <a:t>config.daml</a:t>
            </a:r>
            <a:endParaRPr lang="en-US" sz="2400" dirty="0"/>
          </a:p>
          <a:p>
            <a:pPr lvl="1"/>
            <a:r>
              <a:rPr lang="en-US" sz="2400" dirty="0"/>
              <a:t>Implement drop handler derived from </a:t>
            </a:r>
            <a:r>
              <a:rPr lang="en-US" sz="2400" dirty="0" err="1"/>
              <a:t>DropHandlerBase</a:t>
            </a:r>
            <a:endParaRPr lang="en-US" sz="2400" dirty="0"/>
          </a:p>
          <a:p>
            <a:r>
              <a:rPr lang="en-US" sz="2600" dirty="0"/>
              <a:t>Or use the item template provided by the SDK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80" y="3561034"/>
            <a:ext cx="6940868" cy="273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7240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Drag &amp; Drop for Pro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800" dirty="0"/>
              <a:t>Insert a drop handler into </a:t>
            </a:r>
            <a:r>
              <a:rPr lang="en-US" sz="2800" dirty="0" err="1"/>
              <a:t>config.daml</a:t>
            </a:r>
            <a:r>
              <a:rPr lang="en-US" sz="2800" dirty="0"/>
              <a:t> </a:t>
            </a:r>
          </a:p>
          <a:p>
            <a:pPr lvl="1"/>
            <a:r>
              <a:rPr lang="en-US" sz="2400" dirty="0" err="1"/>
              <a:t>dropHandler</a:t>
            </a:r>
            <a:r>
              <a:rPr lang="en-US" sz="2400" dirty="0"/>
              <a:t> tag follows the module tag</a:t>
            </a:r>
          </a:p>
          <a:p>
            <a:pPr lvl="1"/>
            <a:r>
              <a:rPr lang="en-US" sz="2400" dirty="0"/>
              <a:t>Specify file extensions in </a:t>
            </a:r>
            <a:r>
              <a:rPr lang="en-US" sz="2400" dirty="0" err="1"/>
              <a:t>dataTypes</a:t>
            </a:r>
            <a:r>
              <a:rPr lang="en-US" sz="2400" dirty="0"/>
              <a:t> tag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4" y="3435864"/>
            <a:ext cx="10504762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795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Drag &amp; Drop for Pro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" y="1570399"/>
            <a:ext cx="10369296" cy="3429000"/>
          </a:xfrm>
        </p:spPr>
        <p:txBody>
          <a:bodyPr/>
          <a:lstStyle/>
          <a:p>
            <a:r>
              <a:rPr lang="en-US" sz="2800" dirty="0"/>
              <a:t>Implement </a:t>
            </a:r>
            <a:r>
              <a:rPr lang="en-US" sz="2800" dirty="0" err="1"/>
              <a:t>DropHander</a:t>
            </a:r>
            <a:r>
              <a:rPr lang="en-US" sz="2800" dirty="0"/>
              <a:t> derived from </a:t>
            </a:r>
            <a:r>
              <a:rPr lang="en-US" sz="2800" dirty="0" err="1"/>
              <a:t>DropHandlerBase</a:t>
            </a:r>
            <a:r>
              <a:rPr lang="en-US" sz="2800" dirty="0"/>
              <a:t>:</a:t>
            </a:r>
          </a:p>
          <a:p>
            <a:pPr lvl="1"/>
            <a:r>
              <a:rPr lang="en-US" sz="2600" dirty="0"/>
              <a:t>Override virtual functions: </a:t>
            </a:r>
            <a:r>
              <a:rPr lang="en-US" sz="2600" dirty="0" err="1"/>
              <a:t>OnDrop</a:t>
            </a:r>
            <a:r>
              <a:rPr lang="en-US" sz="2600" dirty="0"/>
              <a:t> and </a:t>
            </a:r>
            <a:r>
              <a:rPr lang="en-US" sz="2600" dirty="0" err="1"/>
              <a:t>OnDragOver</a:t>
            </a:r>
            <a:endParaRPr lang="en-US" sz="2600" dirty="0"/>
          </a:p>
          <a:p>
            <a:pPr lvl="1"/>
            <a:r>
              <a:rPr lang="en-US" sz="2800" dirty="0"/>
              <a:t>Set </a:t>
            </a:r>
            <a:r>
              <a:rPr lang="en-US" sz="2800" dirty="0" err="1"/>
              <a:t>dropInfo.Handled</a:t>
            </a:r>
            <a:r>
              <a:rPr lang="en-US" sz="2800" dirty="0"/>
              <a:t> = true</a:t>
            </a:r>
            <a:endParaRPr lang="en-US" sz="2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81590"/>
            <a:ext cx="6580952" cy="334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73" y="5257800"/>
            <a:ext cx="6123809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213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Demo Drag &amp; Drop ArcGIS Pro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6362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Reversed Esr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9" y="2544885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4713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82625"/>
            <a:ext cx="11050539" cy="492443"/>
          </a:xfrm>
        </p:spPr>
        <p:txBody>
          <a:bodyPr/>
          <a:lstStyle/>
          <a:p>
            <a:r>
              <a:rPr lang="en-US" sz="3200" dirty="0"/>
              <a:t>Advanced Customization for the Pro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26420" y="1714500"/>
            <a:ext cx="10107745" cy="3429000"/>
          </a:xfrm>
        </p:spPr>
        <p:txBody>
          <a:bodyPr/>
          <a:lstStyle/>
          <a:p>
            <a:r>
              <a:rPr lang="en-US" sz="3200" dirty="0"/>
              <a:t>Splash Screen</a:t>
            </a:r>
          </a:p>
          <a:p>
            <a:r>
              <a:rPr lang="en-US" sz="3200" dirty="0"/>
              <a:t>DAML Filters</a:t>
            </a:r>
          </a:p>
          <a:p>
            <a:r>
              <a:rPr lang="en-US" sz="3200" dirty="0"/>
              <a:t>Customization Filters</a:t>
            </a:r>
          </a:p>
          <a:p>
            <a:r>
              <a:rPr lang="en-US" sz="3200" dirty="0"/>
              <a:t>Drag &amp; Drop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904" y="3322659"/>
            <a:ext cx="5982535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593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Splash 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836276"/>
          </a:xfrm>
        </p:spPr>
        <p:txBody>
          <a:bodyPr/>
          <a:lstStyle/>
          <a:p>
            <a:r>
              <a:rPr lang="en-US" dirty="0"/>
              <a:t>Create an Assembly </a:t>
            </a:r>
          </a:p>
          <a:p>
            <a:r>
              <a:rPr lang="en-US" dirty="0"/>
              <a:t>Add your Splash Screen image as a </a:t>
            </a:r>
            <a:r>
              <a:rPr lang="en-US" u="sng" dirty="0"/>
              <a:t>Resource</a:t>
            </a:r>
            <a:r>
              <a:rPr lang="en-US" dirty="0"/>
              <a:t> to that Assembly</a:t>
            </a:r>
          </a:p>
          <a:p>
            <a:r>
              <a:rPr lang="en-US" dirty="0"/>
              <a:t>Create a file called ArcGISPro.Config.xml. Save to the ArcGISPro.exe bin folder</a:t>
            </a:r>
          </a:p>
          <a:p>
            <a:r>
              <a:rPr lang="en-US" dirty="0"/>
              <a:t>Add an XML Element “&lt;</a:t>
            </a:r>
            <a:r>
              <a:rPr lang="en-US" dirty="0" err="1"/>
              <a:t>SplashScreen</a:t>
            </a:r>
            <a:r>
              <a:rPr lang="en-US" dirty="0"/>
              <a:t> /&gt;</a:t>
            </a:r>
          </a:p>
          <a:p>
            <a:r>
              <a:rPr lang="en-US" dirty="0"/>
              <a:t>The </a:t>
            </a:r>
            <a:r>
              <a:rPr lang="en-US" dirty="0" err="1"/>
              <a:t>SplashScreen</a:t>
            </a:r>
            <a:r>
              <a:rPr lang="en-US" dirty="0"/>
              <a:t> element must contain:</a:t>
            </a:r>
          </a:p>
          <a:p>
            <a:pPr lvl="1"/>
            <a:r>
              <a:rPr lang="en-US" dirty="0"/>
              <a:t>The path of the  Assembly containing the splash screen image</a:t>
            </a:r>
          </a:p>
          <a:p>
            <a:pPr lvl="1"/>
            <a:r>
              <a:rPr lang="en-US" dirty="0"/>
              <a:t>The pack URI of the splash screen image  resource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5497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Splash 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836276"/>
          </a:xfrm>
        </p:spPr>
        <p:txBody>
          <a:bodyPr/>
          <a:lstStyle/>
          <a:p>
            <a:r>
              <a:rPr lang="en-US" dirty="0"/>
              <a:t>ArcGISPro.Config.xml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0014" y="2427891"/>
            <a:ext cx="10131972" cy="3678620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&lt;?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encoding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utf-8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?&gt;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ArcGIS.Custom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http://schemas.esri.com/ArcGIS/Custom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xmlns:xsi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http://www.w3.org/2001/XMLSchema-instance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appName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SplashScreen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Example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&lt;!--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Change the assembly path attribute to point to the location of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your SplashScreen.dll 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SplashScreen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assembly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C:\Data\SplashScreen\bin\Debug\SplashScreen.dll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Images/CustomSplash.png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ArcGIS.Custom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240955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DAML Filter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400" dirty="0"/>
              <a:t>Recap: Pro UI is declarative.</a:t>
            </a:r>
          </a:p>
          <a:p>
            <a:r>
              <a:rPr lang="en-US" sz="2400" dirty="0"/>
              <a:t>Add DAML that can be applied “in addition to” DAML that may or may not be in any loaded Add-ins.</a:t>
            </a:r>
          </a:p>
          <a:p>
            <a:r>
              <a:rPr lang="en-US" sz="2400" dirty="0"/>
              <a:t>DAML does NOT need to be associated with any Add-in. Can be a stand-alone xml file</a:t>
            </a:r>
          </a:p>
          <a:p>
            <a:r>
              <a:rPr lang="en-US" sz="2400" dirty="0"/>
              <a:t>Also uses the ArcGISPro.Cofig.xml</a:t>
            </a:r>
          </a:p>
          <a:p>
            <a:r>
              <a:rPr lang="en-US" sz="2400" dirty="0"/>
              <a:t>Add a &lt;DAML /&gt; xml element</a:t>
            </a:r>
          </a:p>
          <a:p>
            <a:pPr lvl="1"/>
            <a:r>
              <a:rPr lang="en-US" sz="2000" dirty="0"/>
              <a:t>Contains the path to the DAML xml file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759179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DAML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836276"/>
          </a:xfrm>
        </p:spPr>
        <p:txBody>
          <a:bodyPr/>
          <a:lstStyle/>
          <a:p>
            <a:r>
              <a:rPr lang="en-US" dirty="0"/>
              <a:t>ArcGISPro.Config.xml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0014" y="2427891"/>
            <a:ext cx="10131972" cy="3678620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&lt;?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encoding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utf-8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?&gt;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ArcGIS.Custom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http://schemas.esri.com/ArcGIS/Custom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xmlns:xsi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http://www.w3.org/2001/XMLSchema-instance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appName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SplashScreen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Example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&lt;!--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Change the path attribute to point to the location of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your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Daml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filter file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DAML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C:\Data\DamlFilter\CustomDamlFilter.daml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ArcGIS.Custom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571291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Customization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914400" y="1597307"/>
            <a:ext cx="10369296" cy="3429000"/>
          </a:xfrm>
        </p:spPr>
        <p:txBody>
          <a:bodyPr/>
          <a:lstStyle/>
          <a:p>
            <a:r>
              <a:rPr lang="en-US" sz="2800" dirty="0"/>
              <a:t>Can be added to any Add-in</a:t>
            </a:r>
          </a:p>
          <a:p>
            <a:r>
              <a:rPr lang="en-US" sz="2800" dirty="0"/>
              <a:t>Is called every time any command on the Pro UI is (to be) executed.</a:t>
            </a:r>
          </a:p>
          <a:p>
            <a:r>
              <a:rPr lang="en-US" sz="2800" dirty="0" err="1"/>
              <a:t>CustomizationFilter</a:t>
            </a:r>
            <a:r>
              <a:rPr lang="en-US" sz="2800" dirty="0"/>
              <a:t> returns true to allow the command to execute and returns false to prevent the command from executing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Note: ‘</a:t>
            </a:r>
            <a:r>
              <a:rPr lang="en-US" sz="2800" dirty="0" err="1"/>
              <a:t>SaveAs</a:t>
            </a:r>
            <a:r>
              <a:rPr lang="en-US" sz="2800" dirty="0"/>
              <a:t>’: The current project will be closed and the ‘Saved As’ project opened</a:t>
            </a:r>
          </a:p>
          <a:p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6289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Customization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840827" y="1314842"/>
            <a:ext cx="10369296" cy="3429000"/>
          </a:xfrm>
        </p:spPr>
        <p:txBody>
          <a:bodyPr/>
          <a:lstStyle/>
          <a:p>
            <a:r>
              <a:rPr lang="en-US" dirty="0"/>
              <a:t>Must derive from </a:t>
            </a:r>
            <a:r>
              <a:rPr lang="en-US" dirty="0" err="1"/>
              <a:t>Contracts.CustomizationFilter</a:t>
            </a:r>
            <a:endParaRPr lang="en-US" dirty="0"/>
          </a:p>
          <a:p>
            <a:r>
              <a:rPr lang="en-US" dirty="0"/>
              <a:t>Must register as a customization filter with Pro</a:t>
            </a:r>
          </a:p>
          <a:p>
            <a:pPr lvl="1"/>
            <a:r>
              <a:rPr lang="en-US" dirty="0" err="1"/>
              <a:t>FrameworkApplication.RegisterCustomizationFilter</a:t>
            </a:r>
            <a:r>
              <a:rPr lang="en-US" dirty="0"/>
              <a:t>(this)</a:t>
            </a:r>
          </a:p>
          <a:p>
            <a:r>
              <a:rPr lang="en-US" dirty="0"/>
              <a:t>Must override the </a:t>
            </a:r>
            <a:r>
              <a:rPr lang="en-US" dirty="0" err="1"/>
              <a:t>OnCommandToExecute</a:t>
            </a:r>
            <a:r>
              <a:rPr lang="en-US" dirty="0"/>
              <a:t>(string ID) method.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5419" y="3077970"/>
            <a:ext cx="10373711" cy="3048000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0" tIns="0" rIns="0" bIns="0" rtlCol="0">
            <a:noAutofit/>
          </a:bodyPr>
          <a:lstStyle/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internal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CommandFilterDemo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CustomizationFilter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CommandFilterDemo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FrameworkApplication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.RegisterCustomizationFilter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///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&lt;summary&gt;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OnCommandExecute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 called every time a command is clicked on the UI.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&lt;/summary&gt;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OnCommandToExecute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ID)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1400" b="1" dirty="0">
                <a:solidFill>
                  <a:srgbClr val="00008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TODO - implement filter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//return false to prevent command from executing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CommandFilterDemo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1400" dirty="0" err="1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cmdFilter</a:t>
            </a:r>
            <a:r>
              <a:rPr lang="en-US" sz="1400" dirty="0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CommandFilterDemo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35362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dirty="0"/>
              <a:t>Drag &amp; Drop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800" dirty="0"/>
              <a:t>Drag &amp; Drop support for:</a:t>
            </a:r>
          </a:p>
          <a:p>
            <a:pPr lvl="1"/>
            <a:r>
              <a:rPr lang="en-US" sz="2600" dirty="0"/>
              <a:t>Panes &amp; </a:t>
            </a:r>
            <a:r>
              <a:rPr lang="en-US" sz="2600" dirty="0" err="1"/>
              <a:t>Dockpanes</a:t>
            </a:r>
            <a:endParaRPr lang="en-US" sz="2600" dirty="0"/>
          </a:p>
          <a:p>
            <a:pPr lvl="2"/>
            <a:r>
              <a:rPr lang="en-US" sz="2400" dirty="0"/>
              <a:t>Implement a handler for drag &amp; drop over the whole window</a:t>
            </a:r>
          </a:p>
          <a:p>
            <a:pPr lvl="2"/>
            <a:r>
              <a:rPr lang="en-US" sz="2400" dirty="0"/>
              <a:t>Implement a handler for a specific control within the pane</a:t>
            </a:r>
          </a:p>
          <a:p>
            <a:pPr lvl="1"/>
            <a:r>
              <a:rPr lang="en-US" sz="2600" dirty="0"/>
              <a:t>Pro </a:t>
            </a:r>
          </a:p>
          <a:p>
            <a:pPr lvl="2"/>
            <a:r>
              <a:rPr lang="en-US" sz="2400" dirty="0"/>
              <a:t>Implement your own handler</a:t>
            </a:r>
          </a:p>
          <a:p>
            <a:pPr lvl="1"/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7438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4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C463C244-3253-4F18-A962-C44339F20B0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5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745</Words>
  <Application>Microsoft Office PowerPoint</Application>
  <PresentationFormat>Widescreen</PresentationFormat>
  <Paragraphs>139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Arial</vt:lpstr>
      <vt:lpstr>AvenirNext LT Pro Demi</vt:lpstr>
      <vt:lpstr>AvenirNext LT Pro Thin</vt:lpstr>
      <vt:lpstr>Calibri</vt:lpstr>
      <vt:lpstr>Consolas</vt:lpstr>
      <vt:lpstr>Lucida Grande</vt:lpstr>
      <vt:lpstr>Esri_Corporate_Template-Dark</vt:lpstr>
      <vt:lpstr>Advanced Customization</vt:lpstr>
      <vt:lpstr>Advanced Customization for the Pro SDK</vt:lpstr>
      <vt:lpstr>Splash Screen</vt:lpstr>
      <vt:lpstr>Splash Screen</vt:lpstr>
      <vt:lpstr>DAML Filter</vt:lpstr>
      <vt:lpstr>DAML Filter</vt:lpstr>
      <vt:lpstr>Customization Filter</vt:lpstr>
      <vt:lpstr>Customization Filter</vt:lpstr>
      <vt:lpstr>Drag &amp; Drop</vt:lpstr>
      <vt:lpstr>Drag &amp; Drop for Dockpane &amp; Pane</vt:lpstr>
      <vt:lpstr>Drag &amp; Drop for Dockpane &amp; Pane</vt:lpstr>
      <vt:lpstr>Drag &amp; Drop for Dockpane &amp; Pane</vt:lpstr>
      <vt:lpstr>Drag &amp; Drop for Dockpane &amp; Pane</vt:lpstr>
      <vt:lpstr>Demo Drag &amp; Drop Dockpane</vt:lpstr>
      <vt:lpstr>Drag &amp; Drop for Pro</vt:lpstr>
      <vt:lpstr>Drag &amp; Drop for Pro</vt:lpstr>
      <vt:lpstr>Drag &amp; Drop for Pro</vt:lpstr>
      <vt:lpstr>Demo Drag &amp; Drop ArcGIS Pro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2016-03-08T00:31:10Z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